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518" r:id="rId12"/>
    <p:sldId id="471" r:id="rId14"/>
    <p:sldId id="353" r:id="rId15"/>
    <p:sldId id="546" r:id="rId16"/>
    <p:sldId id="547" r:id="rId17"/>
    <p:sldId id="548" r:id="rId18"/>
    <p:sldId id="549" r:id="rId19"/>
    <p:sldId id="550" r:id="rId20"/>
    <p:sldId id="551" r:id="rId21"/>
    <p:sldId id="552" r:id="rId22"/>
    <p:sldId id="553" r:id="rId23"/>
    <p:sldId id="554" r:id="rId24"/>
    <p:sldId id="523" r:id="rId25"/>
    <p:sldId id="525" r:id="rId26"/>
    <p:sldId id="524" r:id="rId27"/>
    <p:sldId id="527" r:id="rId28"/>
    <p:sldId id="529" r:id="rId29"/>
    <p:sldId id="530" r:id="rId30"/>
    <p:sldId id="531" r:id="rId31"/>
    <p:sldId id="532" r:id="rId32"/>
    <p:sldId id="533" r:id="rId33"/>
    <p:sldId id="535" r:id="rId34"/>
    <p:sldId id="536" r:id="rId35"/>
    <p:sldId id="539" r:id="rId36"/>
    <p:sldId id="540" r:id="rId37"/>
    <p:sldId id="541" r:id="rId38"/>
    <p:sldId id="543" r:id="rId39"/>
    <p:sldId id="542" r:id="rId40"/>
    <p:sldId id="545" r:id="rId41"/>
    <p:sldId id="538" r:id="rId42"/>
    <p:sldId id="544" r:id="rId43"/>
    <p:sldId id="556" r:id="rId44"/>
    <p:sldId id="557" r:id="rId45"/>
    <p:sldId id="558" r:id="rId46"/>
    <p:sldId id="559" r:id="rId47"/>
    <p:sldId id="560" r:id="rId48"/>
    <p:sldId id="561" r:id="rId49"/>
    <p:sldId id="562" r:id="rId50"/>
    <p:sldId id="563" r:id="rId51"/>
    <p:sldId id="564" r:id="rId52"/>
    <p:sldId id="565" r:id="rId53"/>
    <p:sldId id="566" r:id="rId54"/>
    <p:sldId id="352" r:id="rId55"/>
    <p:sldId id="519" r:id="rId56"/>
    <p:sldId id="520" r:id="rId57"/>
    <p:sldId id="521" r:id="rId58"/>
    <p:sldId id="522" r:id="rId59"/>
    <p:sldId id="567" r:id="rId60"/>
    <p:sldId id="597" r:id="rId61"/>
    <p:sldId id="599" r:id="rId62"/>
    <p:sldId id="600" r:id="rId63"/>
    <p:sldId id="601" r:id="rId64"/>
    <p:sldId id="602" r:id="rId65"/>
    <p:sldId id="603" r:id="rId66"/>
    <p:sldId id="604" r:id="rId67"/>
    <p:sldId id="606" r:id="rId68"/>
    <p:sldId id="605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21" r:id="rId82"/>
    <p:sldId id="622" r:id="rId83"/>
    <p:sldId id="573" r:id="rId84"/>
  </p:sldIdLst>
  <p:sldSz cx="12190095" cy="685927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4AF"/>
    <a:srgbClr val="5998A5"/>
    <a:srgbClr val="1B857F"/>
    <a:srgbClr val="E15463"/>
    <a:srgbClr val="A43C78"/>
    <a:srgbClr val="E56647"/>
    <a:srgbClr val="008687"/>
    <a:srgbClr val="DE5193"/>
    <a:srgbClr val="6CBF93"/>
    <a:srgbClr val="873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5" autoAdjust="0"/>
    <p:restoredTop sz="97778" autoAdjust="0"/>
  </p:normalViewPr>
  <p:slideViewPr>
    <p:cSldViewPr snapToGrid="0" showGuides="1">
      <p:cViewPr varScale="1">
        <p:scale>
          <a:sx n="68" d="100"/>
          <a:sy n="68" d="100"/>
        </p:scale>
        <p:origin x="424" y="60"/>
      </p:cViewPr>
      <p:guideLst>
        <p:guide orient="horz" pos="2150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8" Type="http://schemas.openxmlformats.org/officeDocument/2006/relationships/tags" Target="tags/tag1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80" Type="http://schemas.openxmlformats.org/officeDocument/2006/relationships/slide" Target="slides/slide68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7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0" Type="http://schemas.openxmlformats.org/officeDocument/2006/relationships/slide" Target="slides/slide4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7.xml"/><Relationship Id="rId58" Type="http://schemas.openxmlformats.org/officeDocument/2006/relationships/slide" Target="slides/slide46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5" Type="http://schemas.openxmlformats.org/officeDocument/2006/relationships/theme" Target="../theme/theme10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47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48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49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50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51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52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53.png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959983" y="2326266"/>
            <a:ext cx="8295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en-US" altLang="zh-CN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Axure RP</a:t>
            </a:r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基本功能介绍</a:t>
            </a:r>
            <a:endParaRPr lang="en-US" altLang="zh-CN" sz="6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0" name="矩形 259"/>
          <p:cNvSpPr>
            <a:spLocks noChangeArrowheads="1"/>
          </p:cNvSpPr>
          <p:nvPr/>
        </p:nvSpPr>
        <p:spPr bwMode="auto">
          <a:xfrm>
            <a:off x="7526829" y="3948021"/>
            <a:ext cx="224948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dirty="0">
                <a:latin typeface="Gigi" panose="04040504061007020D02" pitchFamily="82" charset="0"/>
                <a:ea typeface="华康海报体W12(P)" panose="040B0C00000000000000" pitchFamily="82" charset="-122"/>
                <a:sym typeface="Calibri" panose="020F0502020204030204" pitchFamily="34" charset="0"/>
              </a:rPr>
              <a:t>第十二小组</a:t>
            </a:r>
            <a:endParaRPr lang="zh-CN" altLang="en-US" sz="3200" dirty="0">
              <a:latin typeface="Gigi" panose="04040504061007020D02" pitchFamily="82" charset="0"/>
              <a:ea typeface="华康海报体W12(P)" panose="040B0C00000000000000" pitchFamily="8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99"/>
                                </p:stCondLst>
                                <p:childTnLst>
                                  <p:par>
                                    <p:cTn id="2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2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  <p:bldP spid="100" grpId="0"/>
          <p:bldP spid="10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99"/>
                                </p:stCondLst>
                                <p:childTnLst>
                                  <p:par>
                                    <p:cTn id="2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2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  <p:bldP spid="100" grpId="0"/>
          <p:bldP spid="100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81980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母版管理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7300" y="1094509"/>
            <a:ext cx="3228975" cy="27717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4055" y="1092013"/>
            <a:ext cx="59158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/>
              <a:t>母版是一种可重复利用的页面，比如页面的模板、导航栏、页首、页脚等这些类似的元素都可以通过母版来调用。</a:t>
            </a:r>
            <a:endParaRPr lang="en-US" altLang="zh-CN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/>
              <a:t>    使用母版的好处是：修改模块时，原型中所有使用该模块的地方都会跟着一起修改。这样在设计时可以提高效率并且易于管理。</a:t>
            </a:r>
            <a:endParaRPr lang="en-US" altLang="zh-CN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/>
              <a:t>    母版的面板和站点地图有点类似，可以进行添加、组织、编辑。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0501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元件属性区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520" y="979714"/>
            <a:ext cx="3171825" cy="27051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979714"/>
            <a:ext cx="3209925" cy="2981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003" y="979714"/>
            <a:ext cx="3181350" cy="5067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7910" y="3961039"/>
            <a:ext cx="8260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这里可以设置选中元件的标签、样式，添加与该元件有关的注释，以及设置页面加载时触发的事件。</a:t>
            </a:r>
            <a:endParaRPr lang="zh-CN" altLang="en-US" sz="24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r>
              <a:rPr lang="en-US" altLang="zh-CN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设置元件的交互事件。</a:t>
            </a:r>
            <a:endParaRPr lang="en-US" altLang="zh-CN" sz="24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说明：添加元件注释，在这里我们能够添加一些元件限定条件的注释。</a:t>
            </a:r>
            <a:endParaRPr lang="en-US" altLang="zh-CN" sz="24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样式：设置元件样式，可以在这里更改原件的字体、尺寸、旋转角度等，当然也可以进行多个元件的对齐、组合等设置。</a:t>
            </a:r>
            <a:endParaRPr lang="zh-CN" altLang="en-US" sz="24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4"/>
            <a:ext cx="10971372" cy="6490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动态面板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2814" y="923732"/>
            <a:ext cx="3048000" cy="41052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01494" y="923732"/>
            <a:ext cx="566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在这里可以对动态面板进行管理，添加、删除动态面板的状态，以及状态的排序，也可以在这里设置动态面板的标签。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87316" y="738003"/>
            <a:ext cx="1415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章节二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09207" y="650163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02976" y="1817853"/>
            <a:ext cx="4209176" cy="710326"/>
            <a:chOff x="4150600" y="1393760"/>
            <a:chExt cx="4209176" cy="710326"/>
          </a:xfrm>
        </p:grpSpPr>
        <p:sp>
          <p:nvSpPr>
            <p:cNvPr id="2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页面介绍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17490" y="2762859"/>
            <a:ext cx="4209176" cy="710326"/>
            <a:chOff x="4150600" y="1393760"/>
            <a:chExt cx="4209176" cy="710326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常用组件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79471" y="3679914"/>
            <a:ext cx="4209176" cy="710326"/>
            <a:chOff x="4150600" y="1393760"/>
            <a:chExt cx="4209176" cy="710326"/>
          </a:xfrm>
        </p:grpSpPr>
        <p:sp>
          <p:nvSpPr>
            <p:cNvPr id="4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99662" y="15249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简单交互设计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79380" y="4613491"/>
            <a:ext cx="4246287" cy="710326"/>
            <a:chOff x="4150600" y="1393760"/>
            <a:chExt cx="4246287" cy="710326"/>
          </a:xfrm>
        </p:grpSpPr>
        <p:sp>
          <p:nvSpPr>
            <p:cNvPr id="4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61207" y="1518561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err="1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Axsure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小知识及原型管理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79471" y="5560649"/>
            <a:ext cx="4209176" cy="710326"/>
            <a:chOff x="4150600" y="1393760"/>
            <a:chExt cx="4209176" cy="710326"/>
          </a:xfrm>
        </p:grpSpPr>
        <p:sp>
          <p:nvSpPr>
            <p:cNvPr id="4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199662" y="1524911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Demo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演示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183515" y="254849"/>
            <a:ext cx="946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Box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70565" y="167009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33013" r="17180" b="9697"/>
          <a:stretch>
            <a:fillRect/>
          </a:stretch>
        </p:blipFill>
        <p:spPr>
          <a:xfrm>
            <a:off x="923827" y="1613413"/>
            <a:ext cx="9836077" cy="426090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6344239" y="578014"/>
            <a:ext cx="261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用于划分区域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23827" y="2432115"/>
            <a:ext cx="2139884" cy="772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3183515" y="2780907"/>
            <a:ext cx="1925813" cy="4242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43955" y="318460"/>
            <a:ext cx="3730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Placeholder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占位符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23208" y="230620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83" y="2536471"/>
            <a:ext cx="6320503" cy="37407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34008" r="71233" b="24682"/>
          <a:stretch>
            <a:fillRect/>
          </a:stretch>
        </p:blipFill>
        <p:spPr>
          <a:xfrm>
            <a:off x="2348053" y="2536471"/>
            <a:ext cx="2573517" cy="374069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723588" y="4406824"/>
            <a:ext cx="789095" cy="868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751109" y="4549789"/>
            <a:ext cx="763571" cy="273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418752" y="1346411"/>
            <a:ext cx="826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表示这个区域有内容（可以是图片、文字、视频）需要进行文字注释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14901" y="159505"/>
            <a:ext cx="22028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Image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图片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30327" y="71665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t="32564" r="2332"/>
          <a:stretch>
            <a:fillRect/>
          </a:stretch>
        </p:blipFill>
        <p:spPr>
          <a:xfrm>
            <a:off x="665366" y="1556335"/>
            <a:ext cx="10859679" cy="445779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414021" y="2149311"/>
            <a:ext cx="593888" cy="622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102177" y="2554664"/>
            <a:ext cx="2799761" cy="16214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箭头: 右 40"/>
          <p:cNvSpPr/>
          <p:nvPr/>
        </p:nvSpPr>
        <p:spPr>
          <a:xfrm>
            <a:off x="5902325" y="4176074"/>
            <a:ext cx="2168166" cy="876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双击后插入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80" y="1890499"/>
            <a:ext cx="10896600" cy="3390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10325" y="215799"/>
            <a:ext cx="27703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BUTTON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按钮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09483" y="127959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5985291" y="3429794"/>
            <a:ext cx="187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默认按钮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257881" y="3442550"/>
            <a:ext cx="2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主要按钮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551629" y="2756080"/>
            <a:ext cx="0" cy="6410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8757502" y="2756080"/>
            <a:ext cx="0" cy="5750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19680" y="3331115"/>
            <a:ext cx="2121025" cy="9615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118064" y="2636882"/>
            <a:ext cx="2249070" cy="106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0180948" y="2564091"/>
            <a:ext cx="0" cy="4795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10180948" y="3345565"/>
            <a:ext cx="0" cy="480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497505" y="3923317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链接按钮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9319" y="14643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文字标题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06392" y="58592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8" y="1256768"/>
            <a:ext cx="9629775" cy="3686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23207" y="2986742"/>
            <a:ext cx="3058217" cy="886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4722276" y="3346516"/>
            <a:ext cx="622722" cy="83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268825" y="3563332"/>
            <a:ext cx="0" cy="5750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8465270" y="3563332"/>
            <a:ext cx="0" cy="4242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10209229" y="3563332"/>
            <a:ext cx="0" cy="3095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674936" y="4289196"/>
            <a:ext cx="131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一级标题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7956223" y="4138367"/>
            <a:ext cx="110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二级标题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9766169" y="3987538"/>
            <a:ext cx="110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三级标题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2597084" y="5503986"/>
            <a:ext cx="549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字号大小区别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099215" y="274301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文本标签和段落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41836" y="186461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44" y="1858169"/>
            <a:ext cx="9686925" cy="3143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1744" y="3082565"/>
            <a:ext cx="2066491" cy="1055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506771" y="3214540"/>
            <a:ext cx="1649691" cy="433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335571" y="3346515"/>
            <a:ext cx="0" cy="650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965649" y="5001419"/>
            <a:ext cx="0" cy="5226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703974" y="4138367"/>
            <a:ext cx="13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文本标签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484882" y="5674936"/>
            <a:ext cx="142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文本段落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401815" y="5464615"/>
            <a:ext cx="4843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双击编辑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0378" y="911527"/>
            <a:ext cx="1415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主目录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2270" y="823687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4066587" y="1825804"/>
            <a:ext cx="4209176" cy="710326"/>
            <a:chOff x="4150600" y="1393760"/>
            <a:chExt cx="4209176" cy="710326"/>
          </a:xfrm>
        </p:grpSpPr>
        <p:sp>
          <p:nvSpPr>
            <p:cNvPr id="21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页面介绍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81101" y="2770810"/>
            <a:ext cx="4209176" cy="710326"/>
            <a:chOff x="4150600" y="1393760"/>
            <a:chExt cx="4209176" cy="710326"/>
          </a:xfrm>
        </p:grpSpPr>
        <p:sp>
          <p:nvSpPr>
            <p:cNvPr id="25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常用组件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6587" y="3715816"/>
            <a:ext cx="4209176" cy="710326"/>
            <a:chOff x="4150600" y="1393760"/>
            <a:chExt cx="4209176" cy="710326"/>
          </a:xfrm>
        </p:grpSpPr>
        <p:sp>
          <p:nvSpPr>
            <p:cNvPr id="29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99662" y="15249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简单交互设计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81101" y="4660823"/>
            <a:ext cx="4303437" cy="710326"/>
            <a:chOff x="4150600" y="1393760"/>
            <a:chExt cx="4303437" cy="710326"/>
          </a:xfrm>
        </p:grpSpPr>
        <p:sp>
          <p:nvSpPr>
            <p:cNvPr id="33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918357" y="1519196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err="1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Axsure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小知识及原型管理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66587" y="5596551"/>
            <a:ext cx="4209176" cy="710326"/>
            <a:chOff x="4150600" y="1393760"/>
            <a:chExt cx="4209176" cy="710326"/>
          </a:xfrm>
        </p:grpSpPr>
        <p:sp>
          <p:nvSpPr>
            <p:cNvPr id="37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199662" y="1524911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Demo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演示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101320" y="23350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水平线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23208" y="145665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78" y="1222359"/>
            <a:ext cx="7286625" cy="5000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5206" y="3096723"/>
            <a:ext cx="1206631" cy="999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96409" y="4187469"/>
            <a:ext cx="1083157" cy="1084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7503736" y="3132850"/>
            <a:ext cx="659876" cy="5938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259230" y="4976407"/>
            <a:ext cx="5825765" cy="754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98887" y="1527316"/>
            <a:ext cx="386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分割作用（经常使</a:t>
            </a:r>
            <a:r>
              <a:rPr lang="zh-CN" altLang="en-US" sz="2400" b="1" dirty="0">
                <a:solidFill>
                  <a:srgbClr val="C00000"/>
                </a:solidFill>
              </a:rPr>
              <a:t>用</a:t>
            </a:r>
            <a:r>
              <a:rPr lang="zh-CN" altLang="en-US" sz="2400" dirty="0">
                <a:solidFill>
                  <a:srgbClr val="C00000"/>
                </a:solidFill>
              </a:rPr>
              <a:t>）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en-US" altLang="zh-CN" sz="2400" dirty="0">
                <a:solidFill>
                  <a:srgbClr val="C00000"/>
                </a:solidFill>
              </a:rPr>
              <a:t>1</a:t>
            </a:r>
            <a:r>
              <a:rPr lang="zh-CN" altLang="en-US" sz="2400" dirty="0">
                <a:solidFill>
                  <a:srgbClr val="C00000"/>
                </a:solidFill>
              </a:rPr>
              <a:t>、区域与区域之间的隔断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en-US" altLang="zh-CN" sz="2400" dirty="0">
                <a:solidFill>
                  <a:srgbClr val="C00000"/>
                </a:solidFill>
              </a:rPr>
              <a:t>2</a:t>
            </a:r>
            <a:r>
              <a:rPr lang="zh-CN" altLang="en-US" sz="2400" dirty="0">
                <a:solidFill>
                  <a:srgbClr val="C00000"/>
                </a:solidFill>
              </a:rPr>
              <a:t>、逻辑与逻辑之间的相连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055043" y="18851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热区和动态面板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97669" y="100677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1" y="1921323"/>
            <a:ext cx="10267950" cy="457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3063" y="1278777"/>
            <a:ext cx="491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用于交互（交互经常使用）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5043" y="3704734"/>
            <a:ext cx="2073897" cy="1055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4336330" y="3429794"/>
            <a:ext cx="556181" cy="849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89134" y="18566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内链框架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16204" y="97823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43" y="1924230"/>
            <a:ext cx="9534525" cy="3914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58" y="2982978"/>
            <a:ext cx="2748373" cy="36880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27943" y="1150440"/>
            <a:ext cx="626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添加链接，可以显示连接界面的内容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96136" y="1966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表单原件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23208" y="108803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34351" r="39761" b="19603"/>
          <a:stretch>
            <a:fillRect/>
          </a:stretch>
        </p:blipFill>
        <p:spPr>
          <a:xfrm>
            <a:off x="1706251" y="1432878"/>
            <a:ext cx="8914753" cy="445653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1410" y="2592371"/>
            <a:ext cx="2111604" cy="961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930977" y="2903456"/>
            <a:ext cx="1970202" cy="8484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536569" y="3676454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文本框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535810" y="3667880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多行文本框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960775" y="6216195"/>
            <a:ext cx="222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双击输入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45" y="1595682"/>
            <a:ext cx="11227322" cy="430112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139886" y="2493389"/>
            <a:ext cx="829169" cy="754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3048699" y="2481538"/>
            <a:ext cx="1212217" cy="1463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310715" y="3332749"/>
            <a:ext cx="1658340" cy="754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3129699" y="3843951"/>
            <a:ext cx="1234759" cy="11522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81545" y="4213781"/>
            <a:ext cx="904195" cy="6598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470581" y="4535041"/>
            <a:ext cx="2893877" cy="9230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258639" y="2771480"/>
            <a:ext cx="1036949" cy="1979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416514" y="4626874"/>
            <a:ext cx="123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复选框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324039" y="4996206"/>
            <a:ext cx="120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单选按钮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3076996" y="2280944"/>
            <a:ext cx="139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下拉列表框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3453112" y="3244037"/>
            <a:ext cx="94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列表框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9219414" y="3843951"/>
            <a:ext cx="150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添加选项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896136" y="1966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表单原件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523208" y="108803"/>
            <a:ext cx="4571998" cy="773790"/>
            <a:chOff x="4564337" y="378280"/>
            <a:chExt cx="3063327" cy="773790"/>
          </a:xfrm>
        </p:grpSpPr>
        <p:cxnSp>
          <p:nvCxnSpPr>
            <p:cNvPr id="52" name="直接连接符 51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356554" y="268866"/>
            <a:ext cx="3467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标记原件（便签）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4360" y="181026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7" y="1631289"/>
            <a:ext cx="10086737" cy="43746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09468" y="3759178"/>
            <a:ext cx="3921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用于注释，标记，用于告诉程序员规范设计（有颜色有阴影，可区别与面板）对交互方式的注释说明</a:t>
            </a:r>
            <a:endParaRPr lang="en-US" altLang="zh-CN" sz="2000" dirty="0">
              <a:solidFill>
                <a:srgbClr val="C00000"/>
              </a:solidFill>
            </a:endParaRPr>
          </a:p>
          <a:p>
            <a:r>
              <a:rPr lang="en-US" altLang="zh-CN" sz="2000" dirty="0">
                <a:solidFill>
                  <a:srgbClr val="C00000"/>
                </a:solidFill>
              </a:rPr>
              <a:t>Ps.</a:t>
            </a:r>
            <a:r>
              <a:rPr lang="zh-CN" altLang="en-US" sz="2000" dirty="0">
                <a:solidFill>
                  <a:srgbClr val="C00000"/>
                </a:solidFill>
              </a:rPr>
              <a:t>程序员不会看需求文档，直接根据原型设计，备注能提高工作效率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16378" y="1183989"/>
            <a:ext cx="87362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</a:rPr>
              <a:t>组件的使用：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2000" dirty="0">
              <a:solidFill>
                <a:srgbClr val="C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</a:rPr>
              <a:t>所有的组件都是用鼠标单击选中后拖入到工作区域</a:t>
            </a:r>
            <a:r>
              <a:rPr lang="en-US" altLang="zh-CN" sz="2000" dirty="0">
                <a:solidFill>
                  <a:srgbClr val="C00000"/>
                </a:solidFill>
              </a:rPr>
              <a:t>.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2000" dirty="0">
              <a:solidFill>
                <a:srgbClr val="C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</a:rPr>
              <a:t>对组件的编辑除了交互动作的设置之外</a:t>
            </a:r>
            <a:r>
              <a:rPr lang="en-US" altLang="zh-CN" sz="2000" dirty="0">
                <a:solidFill>
                  <a:srgbClr val="C00000"/>
                </a:solidFill>
              </a:rPr>
              <a:t>,</a:t>
            </a:r>
            <a:r>
              <a:rPr lang="zh-CN" altLang="en-US" sz="2000" dirty="0">
                <a:solidFill>
                  <a:srgbClr val="C00000"/>
                </a:solidFill>
              </a:rPr>
              <a:t>还可以对这些组件进行填充颜色或渐变、设置边框颜色或粗细、以及编辑文字。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8314" y="245050"/>
            <a:ext cx="391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组件的基本使用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9957" y="150542"/>
            <a:ext cx="4571998" cy="773790"/>
            <a:chOff x="4564337" y="378280"/>
            <a:chExt cx="3063327" cy="77379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7" y="3122981"/>
            <a:ext cx="8036674" cy="35034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894806" y="6339714"/>
            <a:ext cx="3619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点击图片组件片直接插入文字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19794" y="4377404"/>
            <a:ext cx="2083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其他组件都是双击后插入文字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94" y="2146571"/>
            <a:ext cx="8429121" cy="41900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88314" y="245050"/>
            <a:ext cx="391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组件的基本使用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9957" y="150542"/>
            <a:ext cx="4571998" cy="773790"/>
            <a:chOff x="4564337" y="378280"/>
            <a:chExt cx="3063327" cy="77379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1834289" y="1372781"/>
            <a:ext cx="81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鼠标按住右键拖动选择需要处理的部分，可以进行批处理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8"/>
          <p:cNvSpPr/>
          <p:nvPr/>
        </p:nvSpPr>
        <p:spPr>
          <a:xfrm>
            <a:off x="1614971" y="1929903"/>
            <a:ext cx="8715375" cy="4786313"/>
          </a:xfrm>
          <a:prstGeom prst="roundRect">
            <a:avLst>
              <a:gd name="adj" fmla="val 5205"/>
            </a:avLst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96" y="4430216"/>
            <a:ext cx="28384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6971" y="3501528"/>
            <a:ext cx="2047875" cy="261937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33" name="组合 32"/>
          <p:cNvGrpSpPr/>
          <p:nvPr/>
        </p:nvGrpSpPr>
        <p:grpSpPr bwMode="auto">
          <a:xfrm>
            <a:off x="8258658" y="1977528"/>
            <a:ext cx="1762125" cy="4705350"/>
            <a:chOff x="2357422" y="1142984"/>
            <a:chExt cx="1762125" cy="4705350"/>
          </a:xfrm>
        </p:grpSpPr>
        <p:pic>
          <p:nvPicPr>
            <p:cNvPr id="6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57422" y="1142984"/>
              <a:ext cx="1762125" cy="47053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61" name="矩形 60"/>
            <p:cNvSpPr/>
            <p:nvPr/>
          </p:nvSpPr>
          <p:spPr>
            <a:xfrm>
              <a:off x="2571735" y="2214547"/>
              <a:ext cx="1428750" cy="3357562"/>
            </a:xfrm>
            <a:prstGeom prst="rect">
              <a:avLst/>
            </a:prstGeom>
            <a:solidFill>
              <a:srgbClr val="8EB4E3">
                <a:alpha val="2117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71" y="2572841"/>
            <a:ext cx="1466850" cy="2952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71" y="2572841"/>
            <a:ext cx="895350" cy="3143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71" y="2072778"/>
            <a:ext cx="5429250" cy="3143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71" y="3530103"/>
            <a:ext cx="3429000" cy="2952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组合 37"/>
          <p:cNvGrpSpPr/>
          <p:nvPr/>
        </p:nvGrpSpPr>
        <p:grpSpPr bwMode="auto">
          <a:xfrm>
            <a:off x="6972783" y="2429966"/>
            <a:ext cx="1071563" cy="428625"/>
            <a:chOff x="3857620" y="5000636"/>
            <a:chExt cx="1071570" cy="428628"/>
          </a:xfrm>
        </p:grpSpPr>
        <p:sp>
          <p:nvSpPr>
            <p:cNvPr id="58" name="圆角矩形 29"/>
            <p:cNvSpPr/>
            <p:nvPr/>
          </p:nvSpPr>
          <p:spPr>
            <a:xfrm>
              <a:off x="3857620" y="5143512"/>
              <a:ext cx="1071570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文字编辑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4286248" y="5000636"/>
              <a:ext cx="214314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2186471" y="3858716"/>
            <a:ext cx="2286000" cy="428625"/>
            <a:chOff x="3286116" y="5000636"/>
            <a:chExt cx="2286016" cy="428628"/>
          </a:xfrm>
        </p:grpSpPr>
        <p:sp>
          <p:nvSpPr>
            <p:cNvPr id="56" name="圆角矩形 33"/>
            <p:cNvSpPr/>
            <p:nvPr/>
          </p:nvSpPr>
          <p:spPr>
            <a:xfrm>
              <a:off x="3286116" y="5143512"/>
              <a:ext cx="2286016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组合、顺序对齐、分布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4286248" y="5000636"/>
              <a:ext cx="214313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2186471" y="2930028"/>
            <a:ext cx="1357312" cy="428625"/>
            <a:chOff x="3714744" y="5000636"/>
            <a:chExt cx="1357322" cy="428628"/>
          </a:xfrm>
        </p:grpSpPr>
        <p:sp>
          <p:nvSpPr>
            <p:cNvPr id="54" name="圆角矩形 36"/>
            <p:cNvSpPr/>
            <p:nvPr/>
          </p:nvSpPr>
          <p:spPr>
            <a:xfrm>
              <a:off x="3714744" y="5143512"/>
              <a:ext cx="1357322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填充、边框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4286248" y="5000636"/>
              <a:ext cx="214314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3758096" y="2930028"/>
            <a:ext cx="1071562" cy="428625"/>
            <a:chOff x="3857620" y="5000636"/>
            <a:chExt cx="1071570" cy="428628"/>
          </a:xfrm>
        </p:grpSpPr>
        <p:sp>
          <p:nvSpPr>
            <p:cNvPr id="52" name="圆角矩形 39"/>
            <p:cNvSpPr/>
            <p:nvPr/>
          </p:nvSpPr>
          <p:spPr>
            <a:xfrm>
              <a:off x="3857620" y="5143512"/>
              <a:ext cx="1071570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文字分布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>
              <a:off x="4286248" y="5000636"/>
              <a:ext cx="214314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972533" y="2930028"/>
            <a:ext cx="1071563" cy="428625"/>
            <a:chOff x="3857620" y="5000636"/>
            <a:chExt cx="1071570" cy="428628"/>
          </a:xfrm>
        </p:grpSpPr>
        <p:sp>
          <p:nvSpPr>
            <p:cNvPr id="50" name="圆角矩形 42"/>
            <p:cNvSpPr/>
            <p:nvPr/>
          </p:nvSpPr>
          <p:spPr>
            <a:xfrm>
              <a:off x="3857620" y="5143512"/>
              <a:ext cx="1071570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锁定控件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>
              <a:off x="4286248" y="5000636"/>
              <a:ext cx="214314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9115908" y="6430466"/>
            <a:ext cx="1071563" cy="428625"/>
            <a:chOff x="3857620" y="5000636"/>
            <a:chExt cx="1071570" cy="428628"/>
          </a:xfrm>
        </p:grpSpPr>
        <p:sp>
          <p:nvSpPr>
            <p:cNvPr id="48" name="圆角矩形 45"/>
            <p:cNvSpPr/>
            <p:nvPr/>
          </p:nvSpPr>
          <p:spPr>
            <a:xfrm>
              <a:off x="3857620" y="5143512"/>
              <a:ext cx="1071570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改变形状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4286248" y="5000636"/>
              <a:ext cx="214314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6687033" y="6144716"/>
            <a:ext cx="1071563" cy="428625"/>
            <a:chOff x="3857620" y="5000636"/>
            <a:chExt cx="1071570" cy="428628"/>
          </a:xfrm>
        </p:grpSpPr>
        <p:sp>
          <p:nvSpPr>
            <p:cNvPr id="46" name="圆角矩形 48"/>
            <p:cNvSpPr/>
            <p:nvPr/>
          </p:nvSpPr>
          <p:spPr>
            <a:xfrm>
              <a:off x="3857620" y="5143512"/>
              <a:ext cx="1071570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右键菜单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>
              <a:off x="4286248" y="5000636"/>
              <a:ext cx="214314" cy="14287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71" y="2572841"/>
            <a:ext cx="749300" cy="31908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本框 62"/>
          <p:cNvSpPr txBox="1"/>
          <p:nvPr/>
        </p:nvSpPr>
        <p:spPr>
          <a:xfrm>
            <a:off x="1769730" y="1027468"/>
            <a:ext cx="8264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</a:rPr>
              <a:t>对组件的编辑除了交互动作的设置之外</a:t>
            </a:r>
            <a:r>
              <a:rPr lang="en-US" altLang="zh-CN" sz="2400" dirty="0">
                <a:solidFill>
                  <a:srgbClr val="C00000"/>
                </a:solidFill>
              </a:rPr>
              <a:t>,</a:t>
            </a:r>
            <a:r>
              <a:rPr lang="zh-CN" altLang="en-US" sz="2400" dirty="0">
                <a:solidFill>
                  <a:srgbClr val="C00000"/>
                </a:solidFill>
              </a:rPr>
              <a:t>还可以对这些组件进行填充颜色或渐变、设置边框颜色或粗细、以及编辑文字。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588314" y="245050"/>
            <a:ext cx="391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组件的基本使用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329957" y="150542"/>
            <a:ext cx="4571998" cy="773790"/>
            <a:chOff x="4564337" y="378280"/>
            <a:chExt cx="3063327" cy="773790"/>
          </a:xfrm>
        </p:grpSpPr>
        <p:cxnSp>
          <p:nvCxnSpPr>
            <p:cNvPr id="66" name="直接连接符 65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8314" y="245050"/>
            <a:ext cx="391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组件的基本使用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9957" y="150542"/>
            <a:ext cx="4571998" cy="773790"/>
            <a:chOff x="4564337" y="378280"/>
            <a:chExt cx="3063327" cy="773790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14840" b="19320"/>
          <a:stretch>
            <a:fillRect/>
          </a:stretch>
        </p:blipFill>
        <p:spPr>
          <a:xfrm>
            <a:off x="377073" y="1207003"/>
            <a:ext cx="11605951" cy="4514694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8502977" y="2658359"/>
            <a:ext cx="2121031" cy="6787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534293" y="1781666"/>
            <a:ext cx="2366128" cy="336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05153" y="3668226"/>
            <a:ext cx="1536569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 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0936" y="2289027"/>
            <a:ext cx="161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文字样式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00439" y="2658765"/>
            <a:ext cx="195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组件内样式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90873" y="4419113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坐标值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0378" y="911527"/>
            <a:ext cx="1415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章节一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2270" y="823687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3885221" y="1782119"/>
            <a:ext cx="4314573" cy="844168"/>
            <a:chOff x="4207955" y="1361192"/>
            <a:chExt cx="4151821" cy="728779"/>
          </a:xfrm>
        </p:grpSpPr>
        <p:sp>
          <p:nvSpPr>
            <p:cNvPr id="72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4207955" y="1361192"/>
              <a:ext cx="797791" cy="72877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页面介绍</a:t>
              </a:r>
              <a:endPara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90618" y="2747197"/>
            <a:ext cx="4209176" cy="710326"/>
            <a:chOff x="4150600" y="1393760"/>
            <a:chExt cx="4209176" cy="710326"/>
          </a:xfrm>
        </p:grpSpPr>
        <p:sp>
          <p:nvSpPr>
            <p:cNvPr id="76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常用组件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976104" y="3692203"/>
            <a:ext cx="4209176" cy="710326"/>
            <a:chOff x="4150600" y="1393760"/>
            <a:chExt cx="4209176" cy="710326"/>
          </a:xfrm>
        </p:grpSpPr>
        <p:sp>
          <p:nvSpPr>
            <p:cNvPr id="8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199662" y="15249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简单交互设计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990618" y="4637210"/>
            <a:ext cx="4258987" cy="710326"/>
            <a:chOff x="4150600" y="1393760"/>
            <a:chExt cx="4258987" cy="710326"/>
          </a:xfrm>
        </p:grpSpPr>
        <p:sp>
          <p:nvSpPr>
            <p:cNvPr id="8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873907" y="1574441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err="1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Axsure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小知识及原型管理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76104" y="5572938"/>
            <a:ext cx="4209176" cy="710326"/>
            <a:chOff x="4150600" y="1393760"/>
            <a:chExt cx="4209176" cy="710326"/>
          </a:xfrm>
        </p:grpSpPr>
        <p:sp>
          <p:nvSpPr>
            <p:cNvPr id="8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199662" y="1524911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Demo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演示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0" t="35588" r="43085" b="3699"/>
          <a:stretch>
            <a:fillRect/>
          </a:stretch>
        </p:blipFill>
        <p:spPr>
          <a:xfrm>
            <a:off x="319472" y="1714589"/>
            <a:ext cx="3337089" cy="41631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8" t="42874" r="28934" b="24987"/>
          <a:stretch>
            <a:fillRect/>
          </a:stretch>
        </p:blipFill>
        <p:spPr>
          <a:xfrm>
            <a:off x="3902697" y="1592355"/>
            <a:ext cx="5090474" cy="2203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16" y="3994421"/>
            <a:ext cx="4554537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矩形 65"/>
          <p:cNvSpPr/>
          <p:nvPr/>
        </p:nvSpPr>
        <p:spPr>
          <a:xfrm>
            <a:off x="1588314" y="245050"/>
            <a:ext cx="391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组件的基本使用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329957" y="150542"/>
            <a:ext cx="4571998" cy="773790"/>
            <a:chOff x="4564337" y="378280"/>
            <a:chExt cx="3063327" cy="773790"/>
          </a:xfrm>
        </p:grpSpPr>
        <p:cxnSp>
          <p:nvCxnSpPr>
            <p:cNvPr id="68" name="直接连接符 67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32976" r="76569" b="26607"/>
          <a:stretch>
            <a:fillRect/>
          </a:stretch>
        </p:blipFill>
        <p:spPr>
          <a:xfrm>
            <a:off x="9117964" y="1714589"/>
            <a:ext cx="2677151" cy="3307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70" y="309519"/>
            <a:ext cx="5931860" cy="6240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87317" y="7380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章节三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09207" y="650163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02976" y="1817853"/>
            <a:ext cx="4209176" cy="710326"/>
            <a:chOff x="4150600" y="1393760"/>
            <a:chExt cx="4209176" cy="710326"/>
          </a:xfrm>
        </p:grpSpPr>
        <p:sp>
          <p:nvSpPr>
            <p:cNvPr id="2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页面介绍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79471" y="3705751"/>
            <a:ext cx="4209176" cy="710326"/>
            <a:chOff x="4150600" y="1393760"/>
            <a:chExt cx="4209176" cy="710326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9662" y="15249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简单交互设计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79471" y="2750880"/>
            <a:ext cx="4209176" cy="710326"/>
            <a:chOff x="4150600" y="1393760"/>
            <a:chExt cx="4209176" cy="710326"/>
          </a:xfrm>
        </p:grpSpPr>
        <p:sp>
          <p:nvSpPr>
            <p:cNvPr id="4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常用组件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93985" y="4624921"/>
            <a:ext cx="4287562" cy="710326"/>
            <a:chOff x="4150600" y="1393760"/>
            <a:chExt cx="4287562" cy="710326"/>
          </a:xfrm>
        </p:grpSpPr>
        <p:sp>
          <p:nvSpPr>
            <p:cNvPr id="4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902482" y="1519196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err="1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Axsure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小知识及原型管理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79471" y="5560649"/>
            <a:ext cx="4209176" cy="710326"/>
            <a:chOff x="4150600" y="1393760"/>
            <a:chExt cx="4209176" cy="710326"/>
          </a:xfrm>
        </p:grpSpPr>
        <p:sp>
          <p:nvSpPr>
            <p:cNvPr id="4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199662" y="1524911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Demo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演示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1300" y="972185"/>
            <a:ext cx="520065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b="1" noProof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Axure</a:t>
            </a:r>
            <a:r>
              <a:rPr lang="zh-CN" altLang="en-US" b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里的交互大致有四种：</a:t>
            </a:r>
            <a:endParaRPr kumimoji="0" lang="en-US" altLang="zh-CN" b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   定义连接</a:t>
            </a:r>
            <a:endParaRPr kumimoji="0" lang="en-US" altLang="zh-CN" b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   设置动作</a:t>
            </a:r>
            <a:endParaRPr kumimoji="0" lang="en-US" altLang="zh-CN" b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   多个条件场景</a:t>
            </a:r>
            <a:endParaRPr kumimoji="0" lang="en-US" altLang="zh-CN" b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   页面上的交互</a:t>
            </a:r>
            <a:endParaRPr lang="zh-CN" altLang="en-US" b="1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10" y="690880"/>
            <a:ext cx="3736975" cy="4592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6030" y="3140710"/>
            <a:ext cx="5266055" cy="3450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支持的事件：</a:t>
            </a:r>
            <a:endParaRPr lang="en-US" altLang="zh-CN" b="1" i="1" noProof="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b="1" i="1" noProof="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鼠标点击 </a:t>
            </a:r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鼠标的指针移动到对象上  </a:t>
            </a:r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鼠标的指针移动出对象外  </a:t>
            </a:r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鼠标的指针进入文字输入状态（获得焦点）  </a:t>
            </a:r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鼠标的指针离开文字输入状态 （失去焦点）  </a:t>
            </a:r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页面或模块载入 </a:t>
            </a:r>
            <a:endParaRPr kumimoji="0" lang="en-US" altLang="zh-CN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i="1" noProof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释放按键等等</a:t>
            </a:r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/>
            <a:endParaRPr kumimoji="0" lang="zh-CN" altLang="en-US" b="1" i="1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86840" y="690880"/>
            <a:ext cx="37268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latin typeface="隶书" pitchFamily="49" charset="-122"/>
                <a:ea typeface="隶书" pitchFamily="49" charset="-122"/>
                <a:sym typeface="+mn-ea"/>
              </a:rPr>
              <a:t>定义链接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926465" y="2030095"/>
            <a:ext cx="3717925" cy="4554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定义链接可以让一个组件响应一个动作时（如鼠标点击、飘过）链接到其他页面。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2000" b="1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里提供了四种链接方式：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链接到设计中的页面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连接到外部网址或文件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重新载入当前页面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返回上个页面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615" y="690880"/>
            <a:ext cx="7776845" cy="5907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596900" y="386080"/>
            <a:ext cx="415607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000" dirty="0">
                <a:effectLst>
                  <a:outerShdw blurRad="38100" dist="38100" dir="2700000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sym typeface="+mn-ea"/>
              </a:rPr>
              <a:t>设置动作</a:t>
            </a:r>
            <a:endParaRPr lang="zh-CN" altLang="en-US" sz="4000" dirty="0">
              <a:effectLst>
                <a:outerShdw blurRad="38100" dist="38100" dir="2700000">
                  <a:srgbClr val="C0C0C0"/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algn="ctr" defTabSz="685800"/>
            <a:endParaRPr lang="zh-CN" alt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1200" y="2083435"/>
            <a:ext cx="495744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除了定义链接之外，</a:t>
            </a:r>
            <a:r>
              <a:rPr lang="en-US" altLang="zh-CN" sz="2400" b="1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里还可以设置丰富的动作，在</a:t>
            </a:r>
            <a:r>
              <a:rPr lang="en-US" altLang="zh-CN" sz="2400" b="1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里，任何可以出发的事件中都可以执行这些动作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765" y="201930"/>
            <a:ext cx="3564890" cy="647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1200" y="3873500"/>
            <a:ext cx="53460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里提供的动作在执行时是自上而下顺序执行的，在基本编辑器里，勾选一些动作后，</a:t>
            </a:r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会按照默认的方法生成动作的执行顺序。当这些顺序不能满足需求时，可以尝试使用高级编辑器，可以自定义添加动作、改变执行顺序。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874369" y="397136"/>
            <a:ext cx="22148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000" dirty="0">
                <a:effectLst>
                  <a:outerShdw blurRad="38100" dist="38100" dir="2700000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sym typeface="+mn-ea"/>
              </a:rPr>
              <a:t>设置场景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5470" y="1768475"/>
            <a:ext cx="450088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一个事件的发生在不同的场景中结果是不一样的，比如发送信息，发送失败和发送成功返回的结果是不一样的。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在</a:t>
            </a:r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里，这样的多个场景的事件，可以通过条件设置来编辑，不同的条件会触发不同的场景。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75" y="619125"/>
            <a:ext cx="6626860" cy="422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713079" y="451111"/>
            <a:ext cx="22148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000" dirty="0">
                <a:effectLst>
                  <a:outerShdw blurRad="38100" dist="38100" dir="2700000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sym typeface="+mn-ea"/>
              </a:rPr>
              <a:t>页面交互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itchFamily="49" charset="-122"/>
              <a:ea typeface="隶书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8955" y="1405255"/>
            <a:ext cx="964692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还支持页面层级的触发事件，当载入一个页面时，就会触发</a:t>
            </a:r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OnPageLoad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事件。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OnPageLoad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事件可以为我们设置页面在载入时的初始状态，并可以触发一些我们需要的场景的条件。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例如，一个导航会有一个初始状态和一个选中状态，当我们从一个入口进入到一个页面时，我们希望那个对应的导航按钮时处于选中状态，此时就需要使用</a:t>
            </a:r>
            <a:r>
              <a:rPr lang="en-US" altLang="zh-CN" sz="24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OnPageLoad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事件来设置。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626719" y="386341"/>
            <a:ext cx="22148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000" dirty="0">
                <a:effectLst>
                  <a:outerShdw blurRad="38100" dist="38100" dir="2700000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sym typeface="+mn-ea"/>
              </a:rPr>
              <a:t>动态面板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itchFamily="49" charset="-122"/>
              <a:ea typeface="隶书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3355" y="1458595"/>
            <a:ext cx="4246880" cy="447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中很多的交互是由动态面板来实现的。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动态面板里面可以包含多个状态，所以通过一些事件可以对动态面板的状态进行切换，以此来实现交互效果。但任何时候都是只有一个状态是可见的，或者整个动态面板是被隐藏的。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685" y="1720850"/>
            <a:ext cx="4236720" cy="401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246380" y="73025"/>
            <a:ext cx="4403090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000" dirty="0">
                <a:effectLst>
                  <a:outerShdw blurRad="38100" dist="38100" dir="2700000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sym typeface="+mn-ea"/>
              </a:rPr>
              <a:t>动态面板</a:t>
            </a:r>
            <a:endParaRPr lang="zh-CN" altLang="en-US" sz="6000" dirty="0">
              <a:effectLst>
                <a:outerShdw blurRad="38100" dist="38100" dir="2700000">
                  <a:srgbClr val="C0C0C0"/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algn="ctr" defTabSz="685800"/>
            <a:endParaRPr lang="zh-C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0140" y="973455"/>
            <a:ext cx="416052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双击动态面板的线框图，会有一个动态面板状态管理的对话框，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在这里可以添加、删除、重命名、组织动态面板。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动态面板的第一个状态时它的默认状态。选择编辑之后可以对其进行设计，像画线框图一样。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动态面板的显示范围是在一个蓝色的虚线框内，这个也是动态面板对事件的响应范围。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195" y="633730"/>
            <a:ext cx="5651500" cy="5373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5196" y="91152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页面介绍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2270" y="823687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707682" y="2945467"/>
            <a:ext cx="4209176" cy="710326"/>
            <a:chOff x="4150600" y="1393760"/>
            <a:chExt cx="4209176" cy="710326"/>
          </a:xfrm>
        </p:grpSpPr>
        <p:sp>
          <p:nvSpPr>
            <p:cNvPr id="12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99662" y="15249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主菜单工具栏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07682" y="3831786"/>
            <a:ext cx="4209176" cy="710326"/>
            <a:chOff x="4150600" y="1393760"/>
            <a:chExt cx="4209176" cy="710326"/>
          </a:xfrm>
        </p:grpSpPr>
        <p:sp>
          <p:nvSpPr>
            <p:cNvPr id="16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199662" y="152491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主操作页面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07682" y="4787518"/>
            <a:ext cx="4209176" cy="710326"/>
            <a:chOff x="4150600" y="1393760"/>
            <a:chExt cx="4209176" cy="710326"/>
          </a:xfrm>
        </p:grpSpPr>
        <p:sp>
          <p:nvSpPr>
            <p:cNvPr id="2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站点地图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83541" y="2066089"/>
            <a:ext cx="4209176" cy="710326"/>
            <a:chOff x="4150600" y="1393760"/>
            <a:chExt cx="4209176" cy="710326"/>
          </a:xfrm>
        </p:grpSpPr>
        <p:sp>
          <p:nvSpPr>
            <p:cNvPr id="26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99662" y="1524911"/>
              <a:ext cx="1996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Axure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元件库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83541" y="2945467"/>
            <a:ext cx="4209176" cy="710326"/>
            <a:chOff x="4150600" y="1393760"/>
            <a:chExt cx="4209176" cy="710326"/>
          </a:xfrm>
        </p:grpSpPr>
        <p:sp>
          <p:nvSpPr>
            <p:cNvPr id="3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6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母版管理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83541" y="3824845"/>
            <a:ext cx="4209176" cy="710326"/>
            <a:chOff x="4150600" y="1393760"/>
            <a:chExt cx="4209176" cy="710326"/>
          </a:xfrm>
        </p:grpSpPr>
        <p:sp>
          <p:nvSpPr>
            <p:cNvPr id="3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99662" y="152491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元件属性区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83541" y="4776437"/>
            <a:ext cx="4209176" cy="710326"/>
            <a:chOff x="4150600" y="1393760"/>
            <a:chExt cx="4209176" cy="710326"/>
          </a:xfrm>
        </p:grpSpPr>
        <p:sp>
          <p:nvSpPr>
            <p:cNvPr id="3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8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动态面板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707682" y="2066089"/>
            <a:ext cx="4209176" cy="710326"/>
            <a:chOff x="4150600" y="1393760"/>
            <a:chExt cx="4209176" cy="710326"/>
          </a:xfrm>
        </p:grpSpPr>
        <p:sp>
          <p:nvSpPr>
            <p:cNvPr id="42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99662" y="152491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主界面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6093" y="-1396459"/>
            <a:ext cx="609600" cy="609600"/>
          </a:xfrm>
          <a:prstGeom prst="rect">
            <a:avLst/>
          </a:prstGeom>
        </p:spPr>
      </p:pic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421130" y="342900"/>
            <a:ext cx="28321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000" dirty="0">
                <a:effectLst>
                  <a:outerShdw blurRad="38100" dist="38100" dir="2700000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sym typeface="+mn-ea"/>
              </a:rPr>
              <a:t>动态面板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itchFamily="49" charset="-122"/>
              <a:ea typeface="隶书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0475" y="1847215"/>
            <a:ext cx="410654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动态面板有</a:t>
            </a:r>
            <a:r>
              <a:rPr lang="en-US" altLang="zh-CN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种动作：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设置动态面板的转换状态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显示动态面板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隐藏动态面板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切换动态面板可见属性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移动动态面板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将动态面板置为最前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indent="-34290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其中前</a:t>
            </a:r>
            <a:r>
              <a:rPr lang="en-US" altLang="zh-CN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个用到的最多。第</a:t>
            </a:r>
            <a:r>
              <a:rPr lang="en-US" altLang="zh-CN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个经常配合“等待时间”一起使用。可以制作一些动态效果。</a:t>
            </a:r>
            <a:endParaRPr kumimoji="0" lang="en-US" altLang="zh-CN" kern="1200" cap="none" spc="0" normalizeH="0" baseline="0" noProof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0" y="342900"/>
            <a:ext cx="4156710" cy="586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3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>
                    <p:cTn id="1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95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4163" y="738003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章节四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09207" y="650163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02976" y="1817853"/>
            <a:ext cx="4209176" cy="710326"/>
            <a:chOff x="4150600" y="1393760"/>
            <a:chExt cx="4209176" cy="710326"/>
          </a:xfrm>
        </p:grpSpPr>
        <p:sp>
          <p:nvSpPr>
            <p:cNvPr id="2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页面介绍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79471" y="4697035"/>
            <a:ext cx="4301620" cy="933122"/>
            <a:chOff x="4150600" y="1393760"/>
            <a:chExt cx="4301620" cy="933122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916540" y="1496937"/>
              <a:ext cx="35356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err="1">
                  <a:latin typeface="华文中宋" panose="02010600040101010101" pitchFamily="2" charset="-122"/>
                  <a:ea typeface="华文中宋" panose="02010600040101010101" pitchFamily="2" charset="-122"/>
                </a:rPr>
                <a:t>Axsure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小知识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及原型管理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79471" y="2750880"/>
            <a:ext cx="4209176" cy="710326"/>
            <a:chOff x="4150600" y="1393760"/>
            <a:chExt cx="4209176" cy="710326"/>
          </a:xfrm>
        </p:grpSpPr>
        <p:sp>
          <p:nvSpPr>
            <p:cNvPr id="4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常用组件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79471" y="3723239"/>
            <a:ext cx="4209176" cy="710326"/>
            <a:chOff x="4150600" y="1393760"/>
            <a:chExt cx="4209176" cy="710326"/>
          </a:xfrm>
        </p:grpSpPr>
        <p:sp>
          <p:nvSpPr>
            <p:cNvPr id="4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页面交互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79471" y="5560649"/>
            <a:ext cx="4209176" cy="710326"/>
            <a:chOff x="4150600" y="1393760"/>
            <a:chExt cx="4209176" cy="710326"/>
          </a:xfrm>
        </p:grpSpPr>
        <p:sp>
          <p:nvSpPr>
            <p:cNvPr id="4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199662" y="1524911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Demo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演示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90956" y="551537"/>
            <a:ext cx="4653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Axsure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小知识及原型管理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11660" y="551907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4090819" y="2736548"/>
            <a:ext cx="4209176" cy="710326"/>
            <a:chOff x="4150600" y="1393760"/>
            <a:chExt cx="4209176" cy="710326"/>
          </a:xfrm>
        </p:grpSpPr>
        <p:sp>
          <p:nvSpPr>
            <p:cNvPr id="12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99662" y="1524911"/>
              <a:ext cx="1097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格式刷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90819" y="1728803"/>
            <a:ext cx="4209176" cy="710326"/>
            <a:chOff x="4150600" y="1393125"/>
            <a:chExt cx="4209176" cy="710326"/>
          </a:xfrm>
        </p:grpSpPr>
        <p:sp>
          <p:nvSpPr>
            <p:cNvPr id="32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150600" y="1393125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99662" y="1524911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手绘风格的原型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90819" y="3900756"/>
            <a:ext cx="4209176" cy="710326"/>
            <a:chOff x="4150600" y="1393760"/>
            <a:chExt cx="4209176" cy="710326"/>
          </a:xfrm>
        </p:grpSpPr>
        <p:sp>
          <p:nvSpPr>
            <p:cNvPr id="7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199662" y="1524911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分享原型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90819" y="4995496"/>
            <a:ext cx="4209176" cy="710326"/>
            <a:chOff x="4150600" y="1393760"/>
            <a:chExt cx="4209176" cy="710326"/>
          </a:xfrm>
        </p:grpSpPr>
        <p:sp>
          <p:nvSpPr>
            <p:cNvPr id="15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99662" y="1524911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90819" y="5977841"/>
            <a:ext cx="4209176" cy="710326"/>
            <a:chOff x="4150600" y="1393760"/>
            <a:chExt cx="4209176" cy="710326"/>
          </a:xfrm>
        </p:grpSpPr>
        <p:sp>
          <p:nvSpPr>
            <p:cNvPr id="35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99662" y="1524911"/>
              <a:ext cx="2926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创建和管理团队项目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812270" y="373743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958739" y="436578"/>
            <a:ext cx="4209176" cy="710326"/>
            <a:chOff x="4150600" y="1393125"/>
            <a:chExt cx="4209176" cy="710326"/>
          </a:xfrm>
        </p:grpSpPr>
        <p:sp>
          <p:nvSpPr>
            <p:cNvPr id="3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150600" y="1393125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99662" y="1524911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手绘风格的原型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357630" y="1383030"/>
            <a:ext cx="10152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其实Axure也是支持手绘风格的。具体设置在  </a:t>
            </a:r>
            <a:r>
              <a:rPr lang="zh-CN" altLang="en-US" b="1" i="1">
                <a:solidFill>
                  <a:srgbClr val="FF0000"/>
                </a:solidFill>
              </a:rPr>
              <a:t>项目——&gt;页面样式编辑</a:t>
            </a:r>
            <a:r>
              <a:rPr lang="zh-CN" altLang="en-US"/>
              <a:t>  ，英文版的对照图片找位置就可以了。</a:t>
            </a:r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0795" y="1805305"/>
            <a:ext cx="8370570" cy="489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1575" y="1566545"/>
            <a:ext cx="40944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点进去以后，找到  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草图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页面效果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，把  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草图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的值拖大（默认值是0），就能够得到手绘的效果了。数值越大越“手绘”。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405" y="735965"/>
            <a:ext cx="4627245" cy="555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76095" y="565150"/>
            <a:ext cx="287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我们试着来拖个矩形看看：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049020"/>
            <a:ext cx="6986270" cy="5405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20" y="1048385"/>
            <a:ext cx="6465570" cy="5406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1870" y="1850390"/>
            <a:ext cx="69513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	</a:t>
            </a:r>
            <a:r>
              <a:rPr lang="zh-CN" altLang="en-US" sz="3200"/>
              <a:t>其实这个设置项还有其他有趣的用途，例如设置默认的对齐方式、页面背景等等。我们一般都是每次都拖动完 控件再去改样式，这样就会比较麻烦，但如果样式比较统一的话在这里统一设置就可以省事不少。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812270" y="373743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798719" y="405463"/>
            <a:ext cx="4209176" cy="710326"/>
            <a:chOff x="4150600" y="1393760"/>
            <a:chExt cx="4209176" cy="710326"/>
          </a:xfrm>
        </p:grpSpPr>
        <p:sp>
          <p:nvSpPr>
            <p:cNvPr id="3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99662" y="1524911"/>
              <a:ext cx="1097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格式刷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53695" y="1407795"/>
            <a:ext cx="594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Axure也是可以使用格式刷的，而且还可以选择样式粘贴。</a:t>
            </a:r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l="577" t="-1629" r="52861" b="54236"/>
          <a:stretch>
            <a:fillRect/>
          </a:stretch>
        </p:blipFill>
        <p:spPr>
          <a:xfrm>
            <a:off x="1424940" y="2724150"/>
            <a:ext cx="4728845" cy="281813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80" y="746760"/>
            <a:ext cx="3533775" cy="607695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0795635" y="1210310"/>
            <a:ext cx="459740" cy="29756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/>
              <a:t>选择性的复制</a:t>
            </a:r>
            <a:r>
              <a:rPr lang="en-US" altLang="zh-CN"/>
              <a:t>/</a:t>
            </a:r>
            <a:r>
              <a:rPr lang="zh-CN" altLang="en-US"/>
              <a:t>粘贴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040"/>
            <a:ext cx="12190413" cy="68571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4145" y="582295"/>
            <a:ext cx="776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如果找不到的话，就在  </a:t>
            </a:r>
            <a:r>
              <a:rPr lang="zh-CN" altLang="en-US" b="1" i="1">
                <a:solidFill>
                  <a:srgbClr val="FF0000"/>
                </a:solidFill>
              </a:rPr>
              <a:t>视图</a:t>
            </a:r>
            <a:r>
              <a:rPr lang="en-US" altLang="zh-CN" b="1" i="1">
                <a:solidFill>
                  <a:srgbClr val="FF0000"/>
                </a:solidFill>
              </a:rPr>
              <a:t>--&gt;</a:t>
            </a:r>
            <a:r>
              <a:rPr lang="zh-CN" altLang="en-US" b="1" i="1">
                <a:solidFill>
                  <a:srgbClr val="FF0000"/>
                </a:solidFill>
              </a:rPr>
              <a:t>工具栏</a:t>
            </a:r>
            <a:r>
              <a:rPr lang="en-US" altLang="zh-CN" b="1" i="1">
                <a:solidFill>
                  <a:srgbClr val="FF0000"/>
                </a:solidFill>
              </a:rPr>
              <a:t>—&gt;</a:t>
            </a:r>
            <a:r>
              <a:rPr lang="zh-CN" altLang="en-US" b="1" i="1">
                <a:solidFill>
                  <a:srgbClr val="FF0000"/>
                </a:solidFill>
              </a:rPr>
              <a:t>自定义</a:t>
            </a:r>
            <a:r>
              <a:rPr lang="zh-CN" altLang="en-US"/>
              <a:t>工具列表 中找到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1070610"/>
            <a:ext cx="4981575" cy="2524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30" y="2501900"/>
            <a:ext cx="7425690" cy="427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804406" y="203171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12270" y="373743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3930164" y="373966"/>
            <a:ext cx="4209176" cy="710326"/>
            <a:chOff x="4150600" y="1393760"/>
            <a:chExt cx="4209176" cy="710326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9662" y="1524911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分享原型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2280" y="1451610"/>
            <a:ext cx="5438775" cy="434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89380" y="2647315"/>
            <a:ext cx="33331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1</a:t>
            </a:r>
            <a:r>
              <a:rPr lang="zh-CN" altLang="en-US" sz="4000"/>
              <a:t>、先注册登录到</a:t>
            </a:r>
            <a:r>
              <a:rPr lang="en-US" altLang="zh-CN" sz="4000"/>
              <a:t>axsure</a:t>
            </a:r>
            <a:endParaRPr lang="en-US" altLang="zh-CN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0501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主界面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5925" y="866184"/>
            <a:ext cx="10718561" cy="560517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1315" y="570865"/>
            <a:ext cx="6262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2</a:t>
            </a:r>
            <a:r>
              <a:rPr lang="zh-CN" altLang="en-US" sz="2800"/>
              <a:t>、发布原型到</a:t>
            </a:r>
            <a:r>
              <a:rPr lang="en-US" altLang="zh-CN" sz="2800"/>
              <a:t>Axshare</a:t>
            </a:r>
            <a:r>
              <a:rPr lang="zh-CN" altLang="en-US" sz="2800"/>
              <a:t>上并分享链接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3192780"/>
            <a:ext cx="5801360" cy="3587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20" y="1788795"/>
            <a:ext cx="4828540" cy="3519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5140" y="1788795"/>
            <a:ext cx="4653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有两个地方都可以看到我们的发布到</a:t>
            </a:r>
            <a:r>
              <a:rPr lang="en-US" altLang="zh-CN" sz="2400"/>
              <a:t>Axshare</a:t>
            </a:r>
            <a:r>
              <a:rPr lang="zh-CN" altLang="en-US" sz="2400"/>
              <a:t>的选项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9565" y="2119630"/>
            <a:ext cx="49276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先设置项目的参数：</a:t>
            </a:r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、选择创建一个新项目</a:t>
            </a:r>
            <a:endParaRPr lang="zh-CN" altLang="en-US"/>
          </a:p>
          <a:p>
            <a:r>
              <a:rPr lang="en-US" altLang="zh-CN"/>
              <a:t>b</a:t>
            </a:r>
            <a:r>
              <a:rPr lang="zh-CN" altLang="en-US"/>
              <a:t>、输入项目名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、可以根据需要选择是否设置密码</a:t>
            </a:r>
            <a:endParaRPr lang="zh-CN" altLang="en-US"/>
          </a:p>
          <a:p>
            <a:r>
              <a:rPr lang="en-US" altLang="zh-CN"/>
              <a:t>d</a:t>
            </a:r>
            <a:r>
              <a:rPr lang="zh-CN" altLang="en-US"/>
              <a:t>、选择项目文件夹（如果不填则默认发布到</a:t>
            </a:r>
            <a:r>
              <a:rPr lang="en-US" altLang="zh-CN"/>
              <a:t>My Projects</a:t>
            </a:r>
            <a:r>
              <a:rPr lang="zh-CN" altLang="en-US"/>
              <a:t>文件夹下）</a:t>
            </a:r>
            <a:endParaRPr lang="zh-CN" altLang="en-US"/>
          </a:p>
          <a:p>
            <a:r>
              <a:rPr lang="en-US" altLang="zh-CN"/>
              <a:t>e</a:t>
            </a:r>
            <a:r>
              <a:rPr lang="zh-CN" altLang="en-US"/>
              <a:t>、单击发布按钮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165" y="829310"/>
            <a:ext cx="6973570" cy="565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140" y="1109345"/>
            <a:ext cx="7195820" cy="4639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7855" y="1762125"/>
            <a:ext cx="38328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发布成功后会提供</a:t>
            </a:r>
            <a:r>
              <a:rPr lang="en-US" altLang="zh-CN" sz="2800"/>
              <a:t>URL</a:t>
            </a:r>
            <a:r>
              <a:rPr lang="zh-CN" altLang="en-US" sz="2800"/>
              <a:t>链接，单击可在浏览器中打开，也可复制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勾选</a:t>
            </a:r>
            <a:r>
              <a:rPr lang="en-US" altLang="zh-CN" sz="2800"/>
              <a:t>“</a:t>
            </a:r>
            <a:r>
              <a:rPr lang="zh-CN" altLang="en-US" sz="2800"/>
              <a:t>不加载工具栏</a:t>
            </a:r>
            <a:r>
              <a:rPr lang="en-US" altLang="zh-CN" sz="2800"/>
              <a:t>”</a:t>
            </a:r>
            <a:r>
              <a:rPr lang="zh-CN" altLang="en-US" sz="2800"/>
              <a:t>后，浏览器中将没有左侧的功能区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68425" y="489585"/>
            <a:ext cx="4396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3</a:t>
            </a:r>
            <a:r>
              <a:rPr lang="zh-CN" altLang="en-US" sz="3200"/>
              <a:t>、更新至</a:t>
            </a:r>
            <a:r>
              <a:rPr lang="en-US" altLang="zh-CN" sz="3200"/>
              <a:t>Axshare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1283970" y="2119630"/>
            <a:ext cx="39617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  </a:t>
            </a:r>
            <a:r>
              <a:rPr lang="zh-CN" altLang="en-US" sz="2800"/>
              <a:t>在修改项目后，可以直接提交更新至</a:t>
            </a:r>
            <a:r>
              <a:rPr lang="en-US" altLang="zh-CN" sz="2800"/>
              <a:t>Axshare</a:t>
            </a:r>
            <a:r>
              <a:rPr lang="zh-CN" altLang="en-US" sz="2800"/>
              <a:t>中，</a:t>
            </a:r>
            <a:r>
              <a:rPr lang="en-US" altLang="zh-CN" sz="2800"/>
              <a:t>URL</a:t>
            </a:r>
            <a:r>
              <a:rPr lang="zh-CN" altLang="en-US" sz="2800"/>
              <a:t>链接中的内容也会同步更新</a:t>
            </a:r>
            <a:endParaRPr lang="zh-CN" altLang="en-US" sz="2800"/>
          </a:p>
          <a:p>
            <a:r>
              <a:rPr lang="en-US" altLang="zh-CN" sz="2800"/>
              <a:t>	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项目</a:t>
            </a:r>
            <a:r>
              <a:rPr lang="en-US" altLang="zh-CN" sz="2800"/>
              <a:t>ID</a:t>
            </a:r>
            <a:r>
              <a:rPr lang="zh-CN" altLang="en-US" sz="2800"/>
              <a:t>不需要修改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30" y="904875"/>
            <a:ext cx="594677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6530" y="602615"/>
            <a:ext cx="2608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4</a:t>
            </a:r>
            <a:r>
              <a:rPr lang="zh-CN" altLang="en-US" sz="3200"/>
              <a:t>、参与讨论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2495" y="1406525"/>
            <a:ext cx="7353300" cy="4400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9315" y="2132965"/>
            <a:ext cx="334962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在浏览器打开后，左侧功能区选择</a:t>
            </a:r>
            <a:r>
              <a:rPr lang="en-US" altLang="zh-CN" sz="3200"/>
              <a:t>DISCUSS</a:t>
            </a:r>
            <a:r>
              <a:rPr lang="zh-CN" altLang="en-US" sz="3200"/>
              <a:t>进入讨论区；</a:t>
            </a:r>
            <a:endParaRPr lang="zh-CN" altLang="en-US" sz="3200"/>
          </a:p>
          <a:p>
            <a:r>
              <a:rPr lang="zh-CN" altLang="en-US" sz="3200"/>
              <a:t>与项目有关系的人可以在文本框中发表自己的意见和建议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1033780"/>
            <a:ext cx="4345305" cy="5765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2495" y="262890"/>
            <a:ext cx="7142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</a:t>
            </a:r>
            <a:r>
              <a:rPr lang="zh-CN" altLang="en-US" sz="2800"/>
              <a:t>如果有</a:t>
            </a:r>
            <a:r>
              <a:rPr lang="en-US" altLang="zh-CN" sz="2800"/>
              <a:t>Axure</a:t>
            </a:r>
            <a:r>
              <a:rPr lang="zh-CN" altLang="en-US" sz="2800"/>
              <a:t>账号，可以单击</a:t>
            </a:r>
            <a:r>
              <a:rPr lang="en-US" altLang="zh-CN" sz="2800"/>
              <a:t>”log in“</a:t>
            </a:r>
            <a:r>
              <a:rPr lang="zh-CN" altLang="en-US" sz="2800"/>
              <a:t>登录，登陆后会显示发布人的账号信息</a:t>
            </a:r>
            <a:endParaRPr lang="zh-CN" altLang="en-US" sz="2800"/>
          </a:p>
          <a:p>
            <a:r>
              <a:rPr lang="zh-CN" altLang="en-US" sz="2800"/>
              <a:t>       没有</a:t>
            </a:r>
            <a:r>
              <a:rPr lang="en-US" altLang="zh-CN" sz="2800"/>
              <a:t>Axure</a:t>
            </a:r>
            <a:r>
              <a:rPr lang="zh-CN" altLang="en-US" sz="2800"/>
              <a:t>账号，点击</a:t>
            </a:r>
            <a:r>
              <a:rPr lang="en-US" altLang="zh-CN" sz="2800"/>
              <a:t>“commenting as”</a:t>
            </a:r>
            <a:r>
              <a:rPr lang="zh-CN" altLang="en-US" sz="2800"/>
              <a:t>输入人员信息，以区分不同的干系人发布的讨论内容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15" y="2569845"/>
            <a:ext cx="7791450" cy="359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12270" y="373743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3930164" y="373966"/>
            <a:ext cx="4209176" cy="710326"/>
            <a:chOff x="4150600" y="1393760"/>
            <a:chExt cx="4209176" cy="710326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9662" y="1524911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7410" y="1729740"/>
            <a:ext cx="8839835" cy="4314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410" y="2117725"/>
            <a:ext cx="30594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在</a:t>
            </a:r>
            <a:r>
              <a:rPr lang="en-US" altLang="zh-CN" sz="2800"/>
              <a:t>Axshare</a:t>
            </a:r>
            <a:r>
              <a:rPr lang="zh-CN" altLang="en-US" sz="2800"/>
              <a:t>网址登陆之后，打开</a:t>
            </a:r>
            <a:r>
              <a:rPr lang="en-US" altLang="zh-CN" sz="2800"/>
              <a:t>My Project</a:t>
            </a:r>
            <a:r>
              <a:rPr lang="zh-CN" altLang="en-US" sz="2800"/>
              <a:t>文件夹。可以看到项目名称、更新时间和</a:t>
            </a:r>
            <a:r>
              <a:rPr lang="en-US" altLang="zh-CN" sz="2800"/>
              <a:t>URL</a:t>
            </a:r>
            <a:r>
              <a:rPr lang="zh-CN" altLang="en-US" sz="2800"/>
              <a:t>。勾选之后可以对项目进行移动、复制、重命名、删除操作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3655" y="1290320"/>
            <a:ext cx="79698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	</a:t>
            </a:r>
            <a:r>
              <a:rPr lang="zh-CN" altLang="en-US" sz="3200"/>
              <a:t>单击右侧的上传按钮，可以直接上传</a:t>
            </a:r>
            <a:r>
              <a:rPr lang="en-US" altLang="zh-CN" sz="3200"/>
              <a:t>Axure</a:t>
            </a:r>
            <a:r>
              <a:rPr lang="zh-CN" altLang="en-US" sz="3200"/>
              <a:t>的项目文件，文件大小限制为</a:t>
            </a:r>
            <a:r>
              <a:rPr lang="en-US" altLang="zh-CN" sz="3200"/>
              <a:t>400K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4588510"/>
            <a:ext cx="10915650" cy="1575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0" y="2624455"/>
            <a:ext cx="3867150" cy="392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615" y="570230"/>
            <a:ext cx="4122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</a:t>
            </a:r>
            <a:r>
              <a:rPr lang="zh-CN" altLang="en-US" sz="2800"/>
              <a:t>、项目基本信息管理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4384675"/>
            <a:ext cx="3307080" cy="2177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450" y="1343025"/>
            <a:ext cx="29794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鼠标悬停在右侧的</a:t>
            </a:r>
            <a:r>
              <a:rPr lang="en-US" altLang="zh-CN" sz="3200"/>
              <a:t>“</a:t>
            </a:r>
            <a:r>
              <a:rPr lang="zh-CN" altLang="en-US" sz="3200"/>
              <a:t>设置</a:t>
            </a:r>
            <a:r>
              <a:rPr lang="en-US" altLang="zh-CN" sz="3200"/>
              <a:t>”</a:t>
            </a:r>
            <a:r>
              <a:rPr lang="zh-CN" altLang="en-US" sz="3200"/>
              <a:t>按钮上，选择【</a:t>
            </a:r>
            <a:r>
              <a:rPr lang="en-US" altLang="zh-CN" sz="3200"/>
              <a:t>FILE+SETTING</a:t>
            </a:r>
            <a:r>
              <a:rPr lang="zh-CN" altLang="en-US" sz="3200"/>
              <a:t>】</a:t>
            </a:r>
            <a:r>
              <a:rPr lang="zh-CN" altLang="en-US" sz="3200"/>
              <a:t>命令，进入基本信息管理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15" y="570230"/>
            <a:ext cx="7686675" cy="608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5747385" y="4981575"/>
            <a:ext cx="231711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r>
              <a:rPr lang="zh-CN" altLang="en-GB" sz="4000" b="1" i="1" dirty="0">
                <a:solidFill>
                  <a:schemeClr val="bg1">
                    <a:lumMod val="50000"/>
                  </a:schemeClr>
                </a:solidFill>
              </a:rPr>
              <a:t>默认页面</a:t>
            </a:r>
            <a:endParaRPr lang="zh-CN" altLang="en-GB" sz="4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6685" y="280670"/>
            <a:ext cx="4283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</a:t>
            </a:r>
            <a:r>
              <a:rPr lang="zh-CN" altLang="en-US" sz="3200"/>
              <a:t>、自定义</a:t>
            </a:r>
            <a:r>
              <a:rPr lang="en-US" altLang="zh-CN" sz="3200"/>
              <a:t>URL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5142" b="39085"/>
          <a:stretch>
            <a:fillRect/>
          </a:stretch>
        </p:blipFill>
        <p:spPr>
          <a:xfrm>
            <a:off x="1127125" y="1366520"/>
            <a:ext cx="10308590" cy="3111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6685" y="844550"/>
            <a:ext cx="8615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）设置默认页面和</a:t>
            </a:r>
            <a:r>
              <a:rPr lang="en-US" altLang="zh-CN" sz="2800"/>
              <a:t>404</a:t>
            </a:r>
            <a:r>
              <a:rPr lang="zh-CN" altLang="en-US" sz="2800"/>
              <a:t>页面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5" y="4662805"/>
            <a:ext cx="3905250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69568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主菜单工具栏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441" y="1244163"/>
            <a:ext cx="10971213" cy="83557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440" y="2410735"/>
            <a:ext cx="1097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工具栏区域集中了所有元件的通用属性设置，鼠标移到按钮上有对应提示。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2560" y="892175"/>
            <a:ext cx="8293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）单击页面右侧的</a:t>
            </a:r>
            <a:r>
              <a:rPr lang="en-US" altLang="zh-CN" sz="2800"/>
              <a:t>“edit”</a:t>
            </a:r>
            <a:r>
              <a:rPr lang="zh-CN" altLang="en-US" sz="2800"/>
              <a:t>按钮，可以进入编辑状态，设置各个页面的</a:t>
            </a:r>
            <a:r>
              <a:rPr lang="en-US" altLang="zh-CN" sz="2800"/>
              <a:t>URL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135" y="2672080"/>
            <a:ext cx="10435590" cy="3574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15" y="2119630"/>
            <a:ext cx="84582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1768475"/>
            <a:ext cx="8886825" cy="4095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86890" y="731520"/>
            <a:ext cx="6473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）点击</a:t>
            </a:r>
            <a:r>
              <a:rPr lang="en-US" altLang="zh-CN" sz="2800"/>
              <a:t>“edit ALL”</a:t>
            </a:r>
            <a:r>
              <a:rPr lang="zh-CN" altLang="en-US" sz="2800"/>
              <a:t>同时编辑所有的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12270" y="373743"/>
            <a:ext cx="4571998" cy="773790"/>
            <a:chOff x="4564337" y="378280"/>
            <a:chExt cx="3063327" cy="77379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3930164" y="373966"/>
            <a:ext cx="4209176" cy="710326"/>
            <a:chOff x="4150600" y="1393760"/>
            <a:chExt cx="4209176" cy="710326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9662" y="1524911"/>
              <a:ext cx="2926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创建和管理团队项目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215" y="3293110"/>
            <a:ext cx="4143375" cy="213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4175125"/>
            <a:ext cx="4010025" cy="2171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7295" y="1147445"/>
            <a:ext cx="8695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</a:t>
            </a:r>
            <a:r>
              <a:rPr lang="zh-CN" altLang="en-US" sz="2800"/>
              <a:t>、创建团队项目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553210" y="1720850"/>
            <a:ext cx="6586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）创建团队并邀请成员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577975" y="2245360"/>
            <a:ext cx="8501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	</a:t>
            </a:r>
            <a:r>
              <a:rPr lang="zh-CN" altLang="en-US" sz="2400"/>
              <a:t>单击【</a:t>
            </a:r>
            <a:r>
              <a:rPr lang="en-US" altLang="zh-CN" sz="2400"/>
              <a:t>NEW WORKSPACE</a:t>
            </a:r>
            <a:r>
              <a:rPr lang="zh-CN" altLang="en-US" sz="2400"/>
              <a:t>】，新建一个工作区</a:t>
            </a:r>
            <a:r>
              <a:rPr lang="en-US" altLang="zh-CN" sz="2400"/>
              <a:t>Team1</a:t>
            </a:r>
            <a:r>
              <a:rPr lang="zh-CN" altLang="en-US" sz="2400"/>
              <a:t>，单击进入，选择【</a:t>
            </a:r>
            <a:r>
              <a:rPr lang="en-US" altLang="zh-CN" sz="2400"/>
              <a:t>MANAGE USERS---&gt;INVITE PEOPLE</a:t>
            </a:r>
            <a:r>
              <a:rPr lang="zh-CN" altLang="en-US" sz="2400"/>
              <a:t>】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5064125"/>
            <a:ext cx="2946400" cy="138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3855" y="2988945"/>
            <a:ext cx="3474085" cy="284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15" y="2858770"/>
            <a:ext cx="3981450" cy="3105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3205" y="779780"/>
            <a:ext cx="86302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输入要邀请的人的账号，单击</a:t>
            </a:r>
            <a:r>
              <a:rPr lang="en-US" altLang="zh-CN" sz="2800"/>
              <a:t>INVITE,</a:t>
            </a:r>
            <a:r>
              <a:rPr lang="zh-CN" altLang="en-US" sz="2800"/>
              <a:t>完成人员邀请，此时</a:t>
            </a:r>
            <a:r>
              <a:rPr lang="en-US" altLang="zh-CN" sz="2800"/>
              <a:t>Team1</a:t>
            </a:r>
            <a:r>
              <a:rPr lang="zh-CN" altLang="en-US" sz="2800"/>
              <a:t>工作区会显示被邀请人的账号信息，待被邀请人同意后，信息自动更新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1455" y="586105"/>
            <a:ext cx="5796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）在</a:t>
            </a:r>
            <a:r>
              <a:rPr lang="en-US" altLang="zh-CN" sz="2800"/>
              <a:t>Axure</a:t>
            </a:r>
            <a:r>
              <a:rPr lang="zh-CN" altLang="en-US" sz="2800"/>
              <a:t>中创建团队项目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1478280"/>
            <a:ext cx="4836795" cy="2022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65" y="90170"/>
            <a:ext cx="5942330" cy="688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95" y="3500755"/>
            <a:ext cx="3939540" cy="319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7465" y="408940"/>
            <a:ext cx="4686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）团队成员获取该项目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134110"/>
            <a:ext cx="3369310" cy="172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20" y="930910"/>
            <a:ext cx="7671435" cy="562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8895" y="650875"/>
            <a:ext cx="455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2</a:t>
            </a:r>
            <a:r>
              <a:rPr lang="zh-CN" altLang="en-US" sz="3600"/>
              <a:t>、在团队项目中工作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318895" y="2119630"/>
            <a:ext cx="869569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	</a:t>
            </a:r>
            <a:r>
              <a:rPr lang="zh-CN" altLang="en-US" sz="3200"/>
              <a:t>在团队项目中工作时，可能会有很多个人同时编辑同一个页面的需要，如果任由各成员随意编辑，当多人同时编辑一个页面时，就会出现版本冲突问题。</a:t>
            </a:r>
            <a:endParaRPr lang="zh-CN" altLang="en-US" sz="3200"/>
          </a:p>
          <a:p>
            <a:r>
              <a:rPr lang="en-US" altLang="zh-CN" sz="3200"/>
              <a:t>	</a:t>
            </a:r>
            <a:r>
              <a:rPr lang="zh-CN" altLang="en-US" sz="3200"/>
              <a:t>为了解决这个问题，在编辑已有页面之前，需要将该页面</a:t>
            </a:r>
            <a:r>
              <a:rPr lang="en-US" altLang="zh-CN" sz="3200"/>
              <a:t>“</a:t>
            </a:r>
            <a:r>
              <a:rPr lang="zh-CN" altLang="en-US" sz="3200"/>
              <a:t>签出</a:t>
            </a:r>
            <a:r>
              <a:rPr lang="en-US" altLang="zh-CN" sz="3200"/>
              <a:t>“</a:t>
            </a:r>
            <a:r>
              <a:rPr lang="zh-CN" altLang="en-US" sz="3200"/>
              <a:t>。</a:t>
            </a:r>
            <a:endParaRPr lang="zh-CN" altLang="en-US" sz="3200"/>
          </a:p>
          <a:p>
            <a:r>
              <a:rPr lang="en-US" altLang="zh-CN" sz="3200"/>
              <a:t>	</a:t>
            </a:r>
            <a:r>
              <a:rPr lang="zh-CN" altLang="en-US" sz="3200"/>
              <a:t>签出：获取到对该页面的编辑权限，此时其他页面不能编辑该页面。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135380"/>
            <a:ext cx="3124200" cy="418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5" y="4615180"/>
            <a:ext cx="4126230" cy="1819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245" y="569595"/>
            <a:ext cx="3509010" cy="6010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26155" y="1151890"/>
            <a:ext cx="44767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）选中要签出的页面，右键选择签出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）打开要签出的页面，右上角会弹出签出提示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在团队中，有全部签出，但要谨慎使用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4945" y="795655"/>
            <a:ext cx="92595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在编辑完成后，要把该页面</a:t>
            </a:r>
            <a:r>
              <a:rPr lang="en-US" altLang="zh-CN" sz="2800"/>
              <a:t>”</a:t>
            </a:r>
            <a:r>
              <a:rPr lang="zh-CN" altLang="en-US" sz="2800"/>
              <a:t>签入</a:t>
            </a:r>
            <a:r>
              <a:rPr lang="en-US" altLang="zh-CN" sz="2800"/>
              <a:t>“</a:t>
            </a:r>
            <a:r>
              <a:rPr lang="zh-CN" altLang="en-US" sz="2800"/>
              <a:t>，这样就提交了更新并释放了编辑权限，此时团队其他成员就可以对该页面进行操作。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490" y="2119630"/>
            <a:ext cx="3492500" cy="4125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80" y="1799590"/>
            <a:ext cx="3962400" cy="450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/>
        </p:nvSpPr>
        <p:spPr bwMode="auto">
          <a:xfrm>
            <a:off x="4799961" y="211934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 Placeholder 2"/>
          <p:cNvSpPr>
            <a:spLocks noGrp="1"/>
          </p:cNvSpPr>
          <p:nvPr/>
        </p:nvSpPr>
        <p:spPr bwMode="auto">
          <a:xfrm>
            <a:off x="6209979" y="47825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 Placeholder 2"/>
          <p:cNvSpPr>
            <a:spLocks noGrp="1"/>
          </p:cNvSpPr>
          <p:nvPr/>
        </p:nvSpPr>
        <p:spPr bwMode="auto">
          <a:xfrm>
            <a:off x="4803136" y="466252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 bwMode="auto">
          <a:xfrm>
            <a:off x="4055424" y="341316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 bwMode="auto">
          <a:xfrm>
            <a:off x="5507986" y="332108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Freeform 250"/>
          <p:cNvSpPr/>
          <p:nvPr/>
        </p:nvSpPr>
        <p:spPr bwMode="auto">
          <a:xfrm>
            <a:off x="7474899" y="3840991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Freeform 277"/>
          <p:cNvSpPr>
            <a:spLocks noEditPoints="1"/>
          </p:cNvSpPr>
          <p:nvPr/>
        </p:nvSpPr>
        <p:spPr bwMode="auto">
          <a:xfrm>
            <a:off x="4451016" y="3834644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5876049" y="3823974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88"/>
          <p:cNvSpPr>
            <a:spLocks noEditPoints="1"/>
          </p:cNvSpPr>
          <p:nvPr/>
        </p:nvSpPr>
        <p:spPr bwMode="auto">
          <a:xfrm>
            <a:off x="6713943" y="2491494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80"/>
          <p:cNvSpPr>
            <a:spLocks noEditPoints="1"/>
          </p:cNvSpPr>
          <p:nvPr/>
        </p:nvSpPr>
        <p:spPr bwMode="auto">
          <a:xfrm>
            <a:off x="6756011" y="5091223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5257350" y="5064161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1014095"/>
            <a:ext cx="61512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	</a:t>
            </a:r>
            <a:r>
              <a:rPr lang="zh-CN" altLang="en-US" sz="2400"/>
              <a:t>除了签入、签出，还有获取变更和提交变更操作。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获取变更：只获取团队项目的最新内容，没有编辑权限；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提交变更：只是提交修改的内容，没有释放编辑的权限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6120" y="-1905"/>
            <a:ext cx="4104005" cy="6863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1" grpId="0"/>
      <p:bldP spid="43" grpId="0"/>
      <p:bldP spid="44" grpId="0" bldLvl="0" animBg="1"/>
      <p:bldP spid="45" grpId="0" bldLvl="0" animBg="1"/>
      <p:bldP spid="46" grpId="0" bldLvl="0" animBg="1"/>
      <p:bldP spid="47" grpId="0" bldLvl="0" animBg="1"/>
      <p:bldP spid="49" grpId="0" bldLvl="0" animBg="1"/>
      <p:bldP spid="5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4"/>
            <a:ext cx="10971372" cy="77824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主操作界面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0431" y="1052946"/>
            <a:ext cx="6369550" cy="42684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521" y="5575809"/>
            <a:ext cx="11414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4444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绘制产品原型的操作区域，所有的用到的元件都拖到该区域。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42110" y="441325"/>
            <a:ext cx="5104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3</a:t>
            </a:r>
            <a:r>
              <a:rPr lang="zh-CN" altLang="en-US" sz="3200"/>
              <a:t>、团队项目的常规管理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708025" y="1024890"/>
            <a:ext cx="58610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	</a:t>
            </a:r>
            <a:r>
              <a:rPr lang="zh-CN" altLang="en-US" sz="2400"/>
              <a:t>如果需要查看团队项目中的页面正在被哪些成员编辑，哪些页面做了修改。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0" y="175895"/>
            <a:ext cx="3747770" cy="6113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2110740"/>
            <a:ext cx="5867400" cy="450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26235" y="441325"/>
            <a:ext cx="4540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4</a:t>
            </a:r>
            <a:r>
              <a:rPr lang="zh-CN" altLang="en-US" sz="2800"/>
              <a:t>、团队项目的版本管理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9920" y="173355"/>
            <a:ext cx="3870325" cy="6477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1173480"/>
            <a:ext cx="5486400" cy="51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87317" y="7380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章节五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09207" y="650163"/>
            <a:ext cx="4571998" cy="773790"/>
            <a:chOff x="4564337" y="378280"/>
            <a:chExt cx="3063327" cy="77379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4564337" y="115207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64337" y="378280"/>
              <a:ext cx="30633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02976" y="1817853"/>
            <a:ext cx="4209176" cy="710326"/>
            <a:chOff x="4150600" y="1393760"/>
            <a:chExt cx="4209176" cy="710326"/>
          </a:xfrm>
        </p:grpSpPr>
        <p:sp>
          <p:nvSpPr>
            <p:cNvPr id="2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页面介绍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93985" y="5581467"/>
            <a:ext cx="4209176" cy="710326"/>
            <a:chOff x="4150600" y="1393760"/>
            <a:chExt cx="4209176" cy="710326"/>
          </a:xfrm>
        </p:grpSpPr>
        <p:sp>
          <p:nvSpPr>
            <p:cNvPr id="2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9662" y="1524911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Demo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演示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79471" y="3679914"/>
            <a:ext cx="4209176" cy="710326"/>
            <a:chOff x="4150600" y="1393760"/>
            <a:chExt cx="4209176" cy="710326"/>
          </a:xfrm>
        </p:grpSpPr>
        <p:sp>
          <p:nvSpPr>
            <p:cNvPr id="40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99662" y="15249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简单交互设计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93985" y="4624921"/>
            <a:ext cx="4287562" cy="710326"/>
            <a:chOff x="4150600" y="1393760"/>
            <a:chExt cx="4287562" cy="710326"/>
          </a:xfrm>
        </p:grpSpPr>
        <p:sp>
          <p:nvSpPr>
            <p:cNvPr id="44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902482" y="1574441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 err="1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Axsure</a:t>
              </a:r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小知识及原型管理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79285" y="2730949"/>
            <a:ext cx="4209176" cy="710326"/>
            <a:chOff x="4150600" y="1393760"/>
            <a:chExt cx="4209176" cy="710326"/>
          </a:xfrm>
        </p:grpSpPr>
        <p:sp>
          <p:nvSpPr>
            <p:cNvPr id="48" name="圆角矩形 52"/>
            <p:cNvSpPr/>
            <p:nvPr/>
          </p:nvSpPr>
          <p:spPr>
            <a:xfrm>
              <a:off x="4533900" y="1463173"/>
              <a:ext cx="3825876" cy="5715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150600" y="1393760"/>
              <a:ext cx="710326" cy="7103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06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199662" y="152491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常用组件</a:t>
              </a:r>
              <a:endPara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63969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站点地图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5035" y="914400"/>
            <a:ext cx="4162618" cy="401216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86196" y="914400"/>
            <a:ext cx="4991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站点地图是一个页面导航面板，所有页面文件都存放在这个位置，在这里可以对所设计的页面进行添加、删除、重命名和组织。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67701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Axure</a:t>
            </a:r>
            <a:r>
              <a:rPr lang="zh-CN" altLang="en-US" sz="3200" dirty="0"/>
              <a:t>元件库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0004" y="951722"/>
            <a:ext cx="6710403" cy="40599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073" y="5209309"/>
            <a:ext cx="11206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软件自带的元件和加载的元件都在这里，可以执行创建、加载、删除</a:t>
            </a:r>
            <a:r>
              <a:rPr lang="en-US" altLang="zh-CN" sz="2400" dirty="0" err="1"/>
              <a:t>axure</a:t>
            </a:r>
            <a:r>
              <a:rPr lang="zh-CN" altLang="en-US" sz="2400" dirty="0"/>
              <a:t>元件库的操作。</a:t>
            </a:r>
            <a:endParaRPr lang="en-US" altLang="zh-CN" sz="2400" dirty="0"/>
          </a:p>
          <a:p>
            <a:r>
              <a:rPr lang="zh-CN" altLang="en-US" sz="2400" dirty="0"/>
              <a:t>组件的使用：鼠标单击选中后拖入到工作区域中。</a:t>
            </a:r>
            <a:endParaRPr lang="zh-CN" altLang="en-US" sz="2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4199</Words>
  <Application>WPS 演示</Application>
  <PresentationFormat>自定义</PresentationFormat>
  <Paragraphs>568</Paragraphs>
  <Slides>72</Slides>
  <Notes>41</Notes>
  <HiddenSlides>0</HiddenSlides>
  <MMClips>11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72</vt:i4>
      </vt:variant>
    </vt:vector>
  </HeadingPairs>
  <TitlesOfParts>
    <vt:vector size="105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LiHei Pro</vt:lpstr>
      <vt:lpstr>迷你简汉真广标</vt:lpstr>
      <vt:lpstr>ITC Avant Garde Std Bk</vt:lpstr>
      <vt:lpstr>Calibri</vt:lpstr>
      <vt:lpstr>华文中宋</vt:lpstr>
      <vt:lpstr>Gigi</vt:lpstr>
      <vt:lpstr>华康海报体W12(P)</vt:lpstr>
      <vt:lpstr>Gabriola</vt:lpstr>
      <vt:lpstr>微软雅黑</vt:lpstr>
      <vt:lpstr>Arial Unicode MS</vt:lpstr>
      <vt:lpstr>等线</vt:lpstr>
      <vt:lpstr>隶书</vt:lpstr>
      <vt:lpstr>Kontrapunkt Bob</vt:lpstr>
      <vt:lpstr>Verdana</vt:lpstr>
      <vt:lpstr>Segoe Print</vt:lpstr>
      <vt:lpstr>Yu Gothic UI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主界面</vt:lpstr>
      <vt:lpstr>主菜单工具栏</vt:lpstr>
      <vt:lpstr>主操作界面</vt:lpstr>
      <vt:lpstr>站点地图</vt:lpstr>
      <vt:lpstr>Axure元件库</vt:lpstr>
      <vt:lpstr>母版管理</vt:lpstr>
      <vt:lpstr>元件属性区</vt:lpstr>
      <vt:lpstr>动态面板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つ微凉徒眸意浅挚半</cp:lastModifiedBy>
  <cp:revision>3755</cp:revision>
  <dcterms:created xsi:type="dcterms:W3CDTF">2015-12-01T09:06:00Z</dcterms:created>
  <dcterms:modified xsi:type="dcterms:W3CDTF">2020-09-29T09:33:21Z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